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8" r:id="rId17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3" Type="http://schemas.openxmlformats.org/officeDocument/2006/relationships/slide" Target="slides/slide5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5" name="Shape 9645"/>
        <p:cNvGrpSpPr/>
        <p:nvPr/>
      </p:nvGrpSpPr>
      <p:grpSpPr>
        <a:xfrm>
          <a:off x="0" y="0"/>
          <a:ext cx="0" cy="0"/>
          <a:chOff x="0" y="0"/>
          <a:chExt cx="0" cy="0"/>
        </a:xfrm>
      </p:grpSpPr>
      <p:sp>
        <p:nvSpPr>
          <p:cNvPr id="9646" name="Google Shape;964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
        <p:nvSpPr>
          <p:cNvPr id="9647" name="Google Shape;9647;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8" name="Google Shape;964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53.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9" name="Shape 9649"/>
        <p:cNvGrpSpPr/>
        <p:nvPr/>
      </p:nvGrpSpPr>
      <p:grpSpPr>
        <a:xfrm>
          <a:off x="0" y="0"/>
          <a:ext cx="0" cy="0"/>
          <a:chOff x="0" y="0"/>
          <a:chExt cx="0" cy="0"/>
        </a:xfrm>
      </p:grpSpPr>
      <p:sp>
        <p:nvSpPr>
          <p:cNvPr id="9650" name="Google Shape;9650;p1483"/>
          <p:cNvSpPr txBox="1"/>
          <p:nvPr>
            <p:ph type="title"/>
          </p:nvPr>
        </p:nvSpPr>
        <p:spPr>
          <a:xfrm>
            <a:off x="609600" y="228600"/>
            <a:ext cx="77724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000"/>
              <a:t>US Fish and Wildlife Service Hurricane Preparedness</a:t>
            </a:r>
            <a:endParaRPr/>
          </a:p>
        </p:txBody>
      </p:sp>
      <p:sp>
        <p:nvSpPr>
          <p:cNvPr descr="Rectangle: Click to edit Master text styles&#10;Second level&#10;Third level&#10;Fourth level&#10;Fifth level" id="9651" name="Google Shape;9651;p1483"/>
          <p:cNvSpPr txBox="1"/>
          <p:nvPr>
            <p:ph idx="1" type="body"/>
          </p:nvPr>
        </p:nvSpPr>
        <p:spPr>
          <a:xfrm>
            <a:off x="152400" y="762000"/>
            <a:ext cx="88392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990"/>
              <a:buFont typeface="Noto Sans Symbols"/>
              <a:buNone/>
            </a:pPr>
            <a:r>
              <a:rPr lang="en-US" sz="900"/>
              <a:t> </a:t>
            </a:r>
            <a:r>
              <a:rPr lang="en-US" sz="1200"/>
              <a:t>Your agency’s data products that would be useful for hurricane preparedness and response</a:t>
            </a:r>
            <a:br>
              <a:rPr lang="en-US" sz="1200"/>
            </a:br>
            <a:r>
              <a:rPr lang="en-US" sz="1200"/>
              <a:t>* Federal facilities and personnel duty stations</a:t>
            </a:r>
            <a:endParaRPr/>
          </a:p>
          <a:p>
            <a:pPr indent="-342900" lvl="0" marL="342900" rtl="0" algn="l">
              <a:lnSpc>
                <a:spcPct val="80000"/>
              </a:lnSpc>
              <a:spcBef>
                <a:spcPts val="240"/>
              </a:spcBef>
              <a:spcAft>
                <a:spcPts val="0"/>
              </a:spcAft>
              <a:buSzPts val="1320"/>
              <a:buFont typeface="Noto Sans Symbols"/>
              <a:buNone/>
            </a:pPr>
            <a:r>
              <a:rPr lang="en-US" sz="1200"/>
              <a:t>Links to Regional and Washington office phone numbers:  http://www.fws.gov/offices/phone.html</a:t>
            </a:r>
            <a:endParaRPr/>
          </a:p>
          <a:p>
            <a:pPr indent="-342900" lvl="0" marL="342900" rtl="0" algn="l">
              <a:lnSpc>
                <a:spcPct val="80000"/>
              </a:lnSpc>
              <a:spcBef>
                <a:spcPts val="240"/>
              </a:spcBef>
              <a:spcAft>
                <a:spcPts val="0"/>
              </a:spcAft>
              <a:buSzPts val="1320"/>
              <a:buFont typeface="Noto Sans Symbols"/>
              <a:buNone/>
            </a:pPr>
            <a:r>
              <a:rPr lang="en-US" sz="1200"/>
              <a:t> Web sites  </a:t>
            </a:r>
            <a:endParaRPr/>
          </a:p>
          <a:p>
            <a:pPr indent="-342900" lvl="0" marL="342900" rtl="0" algn="l">
              <a:lnSpc>
                <a:spcPct val="80000"/>
              </a:lnSpc>
              <a:spcBef>
                <a:spcPts val="240"/>
              </a:spcBef>
              <a:spcAft>
                <a:spcPts val="0"/>
              </a:spcAft>
              <a:buSzPts val="1320"/>
              <a:buFont typeface="Noto Sans Symbols"/>
              <a:buNone/>
            </a:pPr>
            <a:r>
              <a:rPr b="1" lang="en-US" sz="1200"/>
              <a:t>FWS National Data Sets, http://www.fws.gov/data/FWSNatlData.htm, Links to:</a:t>
            </a:r>
            <a:endParaRPr/>
          </a:p>
          <a:p>
            <a:pPr indent="-342900" lvl="0" marL="342900" rtl="0" algn="l">
              <a:lnSpc>
                <a:spcPct val="80000"/>
              </a:lnSpc>
              <a:spcBef>
                <a:spcPts val="240"/>
              </a:spcBef>
              <a:spcAft>
                <a:spcPts val="0"/>
              </a:spcAft>
              <a:buSzPts val="1320"/>
              <a:buChar char="•"/>
            </a:pPr>
            <a:r>
              <a:rPr lang="en-US" sz="1200"/>
              <a:t>CMT Data - http://www.fws.gov/data/cmtgis.htm -   contains location information on all the offices within the Service that have an organization code. Unstaffed offices and some other facilities may not be included.</a:t>
            </a:r>
            <a:endParaRPr/>
          </a:p>
          <a:p>
            <a:pPr indent="-342900" lvl="0" marL="342900" rtl="0" algn="l">
              <a:lnSpc>
                <a:spcPct val="80000"/>
              </a:lnSpc>
              <a:spcBef>
                <a:spcPts val="240"/>
              </a:spcBef>
              <a:spcAft>
                <a:spcPts val="0"/>
              </a:spcAft>
              <a:buSzPts val="1320"/>
              <a:buChar char="•"/>
            </a:pPr>
            <a:r>
              <a:rPr lang="en-US" sz="1200"/>
              <a:t>IMADS - http://www.fws.gov/data/IMADS/index.htm -   Data  includes FWS Offices, National Wildlife Refuge Boundaries, State Data Links, Gulf of Maine Coastal Program</a:t>
            </a:r>
            <a:endParaRPr/>
          </a:p>
          <a:p>
            <a:pPr indent="-342900" lvl="0" marL="342900" rtl="0" algn="l">
              <a:lnSpc>
                <a:spcPct val="80000"/>
              </a:lnSpc>
              <a:spcBef>
                <a:spcPts val="240"/>
              </a:spcBef>
              <a:spcAft>
                <a:spcPts val="0"/>
              </a:spcAft>
              <a:buSzPts val="1320"/>
              <a:buChar char="•"/>
            </a:pPr>
            <a:r>
              <a:rPr lang="en-US" sz="1200"/>
              <a:t>National Wetlands Inventory -  http://www.fws.gov/nwi/ -   The National Wetlands Inventory (NWI) of the U.S. Fish &amp; Wildlife Service produces information on the characteristics, extent, and status of the Nation’s wetlands and deepwater habitats.</a:t>
            </a:r>
            <a:endParaRPr/>
          </a:p>
          <a:p>
            <a:pPr indent="-342900" lvl="0" marL="342900" rtl="0" algn="l">
              <a:lnSpc>
                <a:spcPct val="80000"/>
              </a:lnSpc>
              <a:spcBef>
                <a:spcPts val="240"/>
              </a:spcBef>
              <a:spcAft>
                <a:spcPts val="0"/>
              </a:spcAft>
              <a:buSzPts val="1320"/>
              <a:buChar char="•"/>
            </a:pPr>
            <a:r>
              <a:rPr lang="en-US" sz="1200"/>
              <a:t>Migratory Bird Conservation Data Center - </a:t>
            </a:r>
            <a:r>
              <a:rPr lang="en-US" sz="1200" u="sng">
                <a:solidFill>
                  <a:schemeClr val="hlink"/>
                </a:solidFill>
                <a:hlinkClick r:id="rId3"/>
              </a:rPr>
              <a:t>http://www.fws.gov/birddata/databases/db_selection.html</a:t>
            </a:r>
            <a:r>
              <a:rPr lang="en-US" sz="1200"/>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endParaRPr/>
          </a:p>
          <a:p>
            <a:pPr indent="-342900" lvl="0" marL="342900" rtl="0" algn="l">
              <a:lnSpc>
                <a:spcPct val="80000"/>
              </a:lnSpc>
              <a:spcBef>
                <a:spcPts val="240"/>
              </a:spcBef>
              <a:spcAft>
                <a:spcPts val="0"/>
              </a:spcAft>
              <a:buSzPts val="1320"/>
              <a:buChar char="•"/>
            </a:pPr>
            <a:r>
              <a:rPr lang="en-US" sz="1200"/>
              <a:t>FWS Interactive Mapping Sites - </a:t>
            </a:r>
            <a:r>
              <a:rPr lang="en-US" sz="1200" u="sng">
                <a:solidFill>
                  <a:schemeClr val="hlink"/>
                </a:solidFill>
                <a:hlinkClick r:id="rId4"/>
              </a:rPr>
              <a:t>http://www.fws.gov/data/fws_ims.htm</a:t>
            </a:r>
            <a:r>
              <a:rPr lang="en-US" sz="1200"/>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endParaRPr/>
          </a:p>
          <a:p>
            <a:pPr indent="-342900" lvl="0" marL="342900" rtl="0" algn="l">
              <a:lnSpc>
                <a:spcPct val="80000"/>
              </a:lnSpc>
              <a:spcBef>
                <a:spcPts val="240"/>
              </a:spcBef>
              <a:spcAft>
                <a:spcPts val="0"/>
              </a:spcAft>
              <a:buSzPts val="1320"/>
              <a:buChar char="•"/>
            </a:pPr>
            <a:r>
              <a:rPr lang="en-US" sz="1200"/>
              <a:t>FWS National Wildlife Refuge Data - </a:t>
            </a:r>
            <a:r>
              <a:rPr lang="en-US" sz="1200" u="sng">
                <a:solidFill>
                  <a:schemeClr val="hlink"/>
                </a:solidFill>
                <a:hlinkClick r:id="rId5"/>
              </a:rPr>
              <a:t>http://www.fws.gov/data/NWRdata.htm</a:t>
            </a:r>
            <a:r>
              <a:rPr lang="en-US" sz="1200"/>
              <a:t>  Links to Regional  Approved Acquisition Boundary Data - by FWS Region and by individual refuge when available, Land Ownership Status Boundary Data - where available, Wilderness Area Boundaries, Vegetation Data - limited sites, and Public Roads.</a:t>
            </a:r>
            <a:endParaRPr/>
          </a:p>
          <a:p>
            <a:pPr indent="-342900" lvl="0" marL="342900" rtl="0" algn="l">
              <a:lnSpc>
                <a:spcPct val="80000"/>
              </a:lnSpc>
              <a:spcBef>
                <a:spcPts val="240"/>
              </a:spcBef>
              <a:spcAft>
                <a:spcPts val="0"/>
              </a:spcAft>
              <a:buSzPts val="1320"/>
              <a:buChar char="•"/>
            </a:pPr>
            <a:r>
              <a:rPr lang="en-US" sz="1200"/>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endParaRPr/>
          </a:p>
          <a:p>
            <a:pPr indent="-259080" lvl="0" marL="342900" rtl="0" algn="l">
              <a:lnSpc>
                <a:spcPct val="80000"/>
              </a:lnSpc>
              <a:spcBef>
                <a:spcPts val="240"/>
              </a:spcBef>
              <a:spcAft>
                <a:spcPts val="0"/>
              </a:spcAft>
              <a:buSzPts val="1320"/>
              <a:buNone/>
            </a:pPr>
            <a:r>
              <a:t/>
            </a:r>
            <a:endParaRPr sz="1200"/>
          </a:p>
          <a:p>
            <a:pPr indent="-342900" lvl="0" marL="342900" rtl="0" algn="l">
              <a:lnSpc>
                <a:spcPct val="80000"/>
              </a:lnSpc>
              <a:spcBef>
                <a:spcPts val="180"/>
              </a:spcBef>
              <a:spcAft>
                <a:spcPts val="0"/>
              </a:spcAft>
              <a:buSzPts val="990"/>
              <a:buChar char="•"/>
            </a:pPr>
            <a:r>
              <a:rPr lang="en-US" sz="900"/>
              <a:t> Services</a:t>
            </a:r>
            <a:endParaRPr/>
          </a:p>
          <a:p>
            <a:pPr indent="-342900" lvl="0" marL="342900" rtl="0" algn="l">
              <a:lnSpc>
                <a:spcPct val="80000"/>
              </a:lnSpc>
              <a:spcBef>
                <a:spcPts val="180"/>
              </a:spcBef>
              <a:spcAft>
                <a:spcPts val="0"/>
              </a:spcAft>
              <a:buSzPts val="990"/>
              <a:buFont typeface="Noto Sans Symbols"/>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